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68" r:id="rId2"/>
    <p:sldId id="270" r:id="rId3"/>
    <p:sldId id="257" r:id="rId4"/>
    <p:sldId id="258" r:id="rId5"/>
    <p:sldId id="259" r:id="rId6"/>
    <p:sldId id="260" r:id="rId7"/>
    <p:sldId id="269" r:id="rId8"/>
    <p:sldId id="261" r:id="rId9"/>
    <p:sldId id="262" r:id="rId10"/>
    <p:sldId id="263" r:id="rId11"/>
    <p:sldId id="265" r:id="rId12"/>
    <p:sldId id="267" r:id="rId13"/>
    <p:sldId id="266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8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34023-0CEB-4DFC-93DA-11D05E0BE43B}" type="datetimeFigureOut">
              <a:rPr lang="fr-FR" smtClean="0"/>
              <a:t>20/06/2018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71BD-276E-40FF-8CA5-EF3236B4BB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62191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877D5-4FF4-47B2-B9F6-0C34AC2F9271}" type="datetimeFigureOut">
              <a:rPr lang="fr-FR" smtClean="0"/>
              <a:t>20/06/2018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AFF5-4E37-43BF-B253-4C8728957E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24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A2AE-49C0-47F9-A057-BA7261E50AFA}" type="datetime1">
              <a:rPr lang="fr-FR" smtClean="0"/>
              <a:t>20/06/2018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191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5DA5E-80B3-4643-A492-91C4B2561966}" type="datetime1">
              <a:rPr lang="fr-FR" smtClean="0"/>
              <a:t>20/06/2018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235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31426-8BB8-442F-904B-CAA675762887}" type="datetime1">
              <a:rPr lang="fr-FR" smtClean="0"/>
              <a:t>20/06/2018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76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04077-19C2-4C0B-A912-E0025EA8C64F}" type="datetime1">
              <a:rPr lang="fr-FR" smtClean="0"/>
              <a:t>20/06/2018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245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854E2-41F4-4AF8-98DE-34D0E4948E02}" type="datetime1">
              <a:rPr lang="fr-FR" smtClean="0"/>
              <a:t>20/06/2018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60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D23F7-2636-45AD-964D-85FFD982AFD1}" type="datetime1">
              <a:rPr lang="fr-FR" smtClean="0"/>
              <a:t>20/06/2018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73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9712A-B6AF-4E20-B206-17D5028BB316}" type="datetime1">
              <a:rPr lang="fr-FR" smtClean="0"/>
              <a:t>20/06/2018</a:t>
            </a:fld>
            <a:endParaRPr lang="fr-F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2415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5398-E433-4FD5-AA76-2DF4327FA2E8}" type="datetime1">
              <a:rPr lang="fr-FR" smtClean="0"/>
              <a:t>20/06/2018</a:t>
            </a:fld>
            <a:endParaRPr lang="fr-F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43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8144-0E87-42C2-9A12-5328CA057768}" type="datetime1">
              <a:rPr lang="fr-FR" smtClean="0"/>
              <a:t>20/06/2018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05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919DF-EC16-4EF0-B7BE-B9C4BE086696}" type="datetime1">
              <a:rPr lang="fr-FR" smtClean="0"/>
              <a:t>20/06/2018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171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776A-20B6-4574-A2C0-3795E389FEF0}" type="datetime1">
              <a:rPr lang="fr-FR" smtClean="0"/>
              <a:t>20/06/2018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3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15EBDD6-EF08-403F-B92F-EC69A0FA1F20}" type="datetime1">
              <a:rPr lang="fr-FR" smtClean="0"/>
              <a:t>20/06/2018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C0396BF3-CBF5-46BB-943F-133BFC9EFB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02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fr-FR" sz="4000" dirty="0" smtClean="0">
                <a:latin typeface="Calibri" panose="020F0502020204030204" pitchFamily="34" charset="0"/>
              </a:rPr>
              <a:t>OPTIMISATION </a:t>
            </a:r>
            <a:br>
              <a:rPr lang="fr-FR" sz="4000" dirty="0" smtClean="0">
                <a:latin typeface="Calibri" panose="020F0502020204030204" pitchFamily="34" charset="0"/>
              </a:rPr>
            </a:br>
            <a:r>
              <a:rPr lang="fr-FR" sz="2400" dirty="0" smtClean="0">
                <a:latin typeface="Calibri" panose="020F0502020204030204" pitchFamily="34" charset="0"/>
              </a:rPr>
              <a:t>DE </a:t>
            </a:r>
            <a:r>
              <a:rPr lang="fr-FR" sz="2400" dirty="0">
                <a:latin typeface="Calibri" panose="020F0502020204030204" pitchFamily="34" charset="0"/>
              </a:rPr>
              <a:t>LA </a:t>
            </a:r>
            <a:r>
              <a:rPr lang="fr-FR" sz="4000" dirty="0">
                <a:latin typeface="Calibri" panose="020F0502020204030204" pitchFamily="34" charset="0"/>
              </a:rPr>
              <a:t>PERFORMANCE </a:t>
            </a:r>
            <a:r>
              <a:rPr lang="fr-FR" sz="4000" dirty="0" smtClean="0">
                <a:latin typeface="Calibri" panose="020F0502020204030204" pitchFamily="34" charset="0"/>
              </a:rPr>
              <a:t>ÉNERGÉTIQUE</a:t>
            </a:r>
            <a:r>
              <a:rPr lang="fr-FR" sz="4000" dirty="0">
                <a:latin typeface="Calibri" panose="020F0502020204030204" pitchFamily="34" charset="0"/>
              </a:rPr>
              <a:t/>
            </a:r>
            <a:br>
              <a:rPr lang="fr-FR" sz="4000" dirty="0">
                <a:latin typeface="Calibri" panose="020F0502020204030204" pitchFamily="34" charset="0"/>
              </a:rPr>
            </a:br>
            <a:r>
              <a:rPr lang="fr-FR" sz="2400" dirty="0">
                <a:latin typeface="Calibri" panose="020F0502020204030204" pitchFamily="34" charset="0"/>
              </a:rPr>
              <a:t>D’UN</a:t>
            </a:r>
            <a:r>
              <a:rPr lang="fr-FR" sz="4000" dirty="0">
                <a:latin typeface="Calibri" panose="020F0502020204030204" pitchFamily="34" charset="0"/>
              </a:rPr>
              <a:t> SYSTÈME DE </a:t>
            </a:r>
            <a:r>
              <a:rPr lang="fr-FR" sz="4000" dirty="0" smtClean="0">
                <a:latin typeface="Calibri" panose="020F0502020204030204" pitchFamily="34" charset="0"/>
              </a:rPr>
              <a:t>VENTILATION</a:t>
            </a:r>
            <a:endParaRPr lang="fr-FR" sz="4000" dirty="0">
              <a:latin typeface="Calibri" panose="020F0502020204030204" pitchFamily="34" charset="0"/>
            </a:endParaRP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" y="6186479"/>
            <a:ext cx="1905000" cy="54504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779" y="6181294"/>
            <a:ext cx="1070872" cy="545635"/>
          </a:xfrm>
          <a:prstGeom prst="rect">
            <a:avLst/>
          </a:prstGeom>
        </p:spPr>
      </p:pic>
      <p:pic>
        <p:nvPicPr>
          <p:cNvPr id="13" name="Espace réservé du contenu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6287829"/>
            <a:ext cx="1494270" cy="33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9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</a:rPr>
              <a:t>Variation d’angles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1531600" y="187500"/>
            <a:ext cx="520700" cy="64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11531600" y="3427500"/>
            <a:ext cx="522000" cy="32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Espace réservé du contenu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9242" y="672394"/>
            <a:ext cx="4039215" cy="298132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70007" y="816018"/>
            <a:ext cx="4053302" cy="269407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2460" y="3695986"/>
            <a:ext cx="4488815" cy="2847976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F21EA-8B25-4782-AB25-59ED78B67E20}" type="datetime1">
              <a:rPr lang="fr-FR" smtClean="0"/>
              <a:t>20/06/2018</a:t>
            </a:fld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10</a:t>
            </a:fld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787888"/>
            <a:ext cx="121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2</a:t>
            </a:r>
            <a:r>
              <a:rPr lang="fr-FR" sz="2000" baseline="30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nd</a:t>
            </a:r>
            <a:r>
              <a:rPr lang="fr-FR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ENJEU</a:t>
            </a:r>
            <a:endParaRPr lang="fr-FR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53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</a:rPr>
              <a:t>Géométrie cylindrique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8724" t="3106" r="31693" b="6113"/>
          <a:stretch/>
        </p:blipFill>
        <p:spPr>
          <a:xfrm>
            <a:off x="5110974" y="544428"/>
            <a:ext cx="4831788" cy="5760000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11531600" y="187500"/>
            <a:ext cx="520700" cy="64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11531600" y="2347500"/>
            <a:ext cx="522000" cy="432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544C2-3DE1-46D1-924D-B97CD7367B1D}" type="datetime1">
              <a:rPr lang="fr-FR" smtClean="0"/>
              <a:t>20/06/2018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11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0" y="787888"/>
            <a:ext cx="121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2</a:t>
            </a:r>
            <a:r>
              <a:rPr lang="fr-FR" sz="2000" baseline="30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nd</a:t>
            </a:r>
            <a:r>
              <a:rPr lang="fr-FR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ENJEU</a:t>
            </a:r>
            <a:endParaRPr lang="fr-FR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28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</a:rPr>
              <a:t>Géométrie sphérique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s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33.2916"/>
                </p14:media>
              </p:ext>
            </p:extLst>
          </p:nvPr>
        </p:nvPicPr>
        <p:blipFill rotWithShape="1">
          <a:blip r:embed="rId4"/>
          <a:srcRect l="26645" t="10871" r="26929" b="7406"/>
          <a:stretch>
            <a:fillRect/>
          </a:stretch>
        </p:blipFill>
        <p:spPr>
          <a:xfrm>
            <a:off x="4379440" y="544428"/>
            <a:ext cx="6294855" cy="57600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11531600" y="187500"/>
            <a:ext cx="520700" cy="64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11531600" y="1267500"/>
            <a:ext cx="522000" cy="540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7E74-9BD1-4181-988E-931D19D19605}" type="datetime1">
              <a:rPr lang="fr-FR" smtClean="0"/>
              <a:t>20/06/2018</a:t>
            </a:fld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12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0" y="787888"/>
            <a:ext cx="121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2</a:t>
            </a:r>
            <a:r>
              <a:rPr lang="fr-FR" sz="2000" baseline="30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nd</a:t>
            </a:r>
            <a:r>
              <a:rPr lang="fr-FR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ENJEU</a:t>
            </a:r>
            <a:endParaRPr lang="fr-FR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3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</a:rPr>
              <a:t>Géométrie sphérique inversée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11531600" y="187500"/>
            <a:ext cx="520700" cy="648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Sphère inver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411" t="6556" r="36089" b="4760"/>
          <a:stretch/>
        </p:blipFill>
        <p:spPr>
          <a:xfrm>
            <a:off x="4914900" y="544428"/>
            <a:ext cx="4686100" cy="5760000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F02FE-BD61-42AC-88A0-95BEB9FC5226}" type="datetime1">
              <a:rPr lang="fr-FR" smtClean="0"/>
              <a:t>20/06/2018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13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0" y="787888"/>
            <a:ext cx="121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2</a:t>
            </a:r>
            <a:r>
              <a:rPr lang="fr-FR" sz="2000" baseline="30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nd</a:t>
            </a:r>
            <a:r>
              <a:rPr lang="fr-FR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ENJEU</a:t>
            </a:r>
            <a:endParaRPr lang="fr-FR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59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2158" y="586948"/>
            <a:ext cx="4552950" cy="55816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</a:rPr>
              <a:t>Géométrie sphérique inversée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11531600" y="187500"/>
            <a:ext cx="520700" cy="648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F02FE-BD61-42AC-88A0-95BEB9FC5226}" type="datetime1">
              <a:rPr lang="fr-FR" smtClean="0"/>
              <a:t>20/06/2018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14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 rot="21173828">
            <a:off x="8787924" y="284873"/>
            <a:ext cx="2601116" cy="2467298"/>
            <a:chOff x="8590569" y="442713"/>
            <a:chExt cx="2809029" cy="2664515"/>
          </a:xfrm>
        </p:grpSpPr>
        <p:sp>
          <p:nvSpPr>
            <p:cNvPr id="5" name="Ellipse 4"/>
            <p:cNvSpPr/>
            <p:nvPr/>
          </p:nvSpPr>
          <p:spPr>
            <a:xfrm>
              <a:off x="8662826" y="442713"/>
              <a:ext cx="2664515" cy="2664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latin typeface="Calibri" panose="020F0502020204030204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590569" y="1113251"/>
              <a:ext cx="280902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solidFill>
                    <a:schemeClr val="bg1"/>
                  </a:solidFill>
                  <a:latin typeface="Calibri" panose="020F0502020204030204" pitchFamily="34" charset="0"/>
                </a:rPr>
                <a:t>20% plus </a:t>
              </a:r>
              <a:r>
                <a:rPr lang="fr-FR" sz="36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performant</a:t>
              </a:r>
              <a:endParaRPr lang="fr-FR" sz="36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1" name="ZoneTexte 10"/>
          <p:cNvSpPr txBox="1"/>
          <p:nvPr/>
        </p:nvSpPr>
        <p:spPr>
          <a:xfrm>
            <a:off x="0" y="787888"/>
            <a:ext cx="121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2</a:t>
            </a:r>
            <a:r>
              <a:rPr lang="fr-FR" sz="2000" baseline="30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nd</a:t>
            </a:r>
            <a:r>
              <a:rPr lang="fr-FR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ENJEU</a:t>
            </a:r>
            <a:endParaRPr lang="fr-FR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85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04077-19C2-4C0B-A912-E0025EA8C64F}" type="datetime1">
              <a:rPr lang="fr-FR" smtClean="0"/>
              <a:t>20/06/2018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15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ADE"/>
              </a:clrFrom>
              <a:clrTo>
                <a:srgbClr val="FFFAD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373"/>
                    </a14:imgEffect>
                    <a14:imgEffect>
                      <a14:brightnessContrast bright="1000" contrast="-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9515" y="1123837"/>
            <a:ext cx="1243476" cy="131095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368" b="7436"/>
          <a:stretch/>
        </p:blipFill>
        <p:spPr>
          <a:xfrm>
            <a:off x="4621486" y="3956872"/>
            <a:ext cx="1264221" cy="129616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56" y="1245432"/>
            <a:ext cx="4357992" cy="4357992"/>
          </a:xfrm>
          <a:prstGeom prst="rect">
            <a:avLst/>
          </a:prstGeom>
        </p:spPr>
      </p:pic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95250" y="1123837"/>
            <a:ext cx="3284512" cy="4601183"/>
          </a:xfrm>
        </p:spPr>
        <p:txBody>
          <a:bodyPr/>
          <a:lstStyle/>
          <a:p>
            <a:r>
              <a:rPr lang="fr-FR" dirty="0" smtClean="0">
                <a:latin typeface="Calibri" panose="020F0502020204030204" pitchFamily="34" charset="0"/>
              </a:rPr>
              <a:t>Produit connecté</a:t>
            </a:r>
            <a:br>
              <a:rPr lang="fr-FR" dirty="0" smtClean="0">
                <a:latin typeface="Calibri" panose="020F0502020204030204" pitchFamily="34" charset="0"/>
              </a:rPr>
            </a:br>
            <a:r>
              <a:rPr lang="fr-FR" dirty="0" smtClean="0">
                <a:latin typeface="Calibri" panose="020F0502020204030204" pitchFamily="34" charset="0"/>
              </a:rPr>
              <a:t/>
            </a:r>
            <a:br>
              <a:rPr lang="fr-FR" dirty="0" smtClean="0">
                <a:latin typeface="Calibri" panose="020F0502020204030204" pitchFamily="34" charset="0"/>
              </a:rPr>
            </a:br>
            <a:r>
              <a:rPr lang="fr-FR" dirty="0" smtClean="0">
                <a:latin typeface="Calibri" panose="020F0502020204030204" pitchFamily="34" charset="0"/>
              </a:rPr>
              <a:t>Efficience</a:t>
            </a:r>
            <a:br>
              <a:rPr lang="fr-FR" dirty="0" smtClean="0">
                <a:latin typeface="Calibri" panose="020F0502020204030204" pitchFamily="34" charset="0"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079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dirty="0" smtClean="0">
                <a:latin typeface="Calibri" panose="020F0502020204030204" pitchFamily="34" charset="0"/>
              </a:rPr>
              <a:t>L’entreprise</a:t>
            </a:r>
            <a:endParaRPr lang="fr-FR" sz="4400" dirty="0">
              <a:latin typeface="Calibri" panose="020F0502020204030204" pitchFamily="34" charset="0"/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06" y="2670768"/>
            <a:ext cx="6722339" cy="1516465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9BFA-2041-4200-96BA-70058BC6CC52}" type="datetime1">
              <a:rPr lang="fr-FR" smtClean="0"/>
              <a:t>20/06/2018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73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635" y="772764"/>
            <a:ext cx="7112309" cy="5322378"/>
          </a:xfrm>
          <a:ln>
            <a:solidFill>
              <a:schemeClr val="bg1"/>
            </a:solidFill>
          </a:ln>
        </p:spPr>
      </p:pic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13737-405A-4057-A133-2B6AA4C62C30}" type="datetime1">
              <a:rPr lang="fr-FR" smtClean="0"/>
              <a:t>20/06/2018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634135" y="6365875"/>
            <a:ext cx="1530927" cy="365125"/>
          </a:xfrm>
        </p:spPr>
        <p:txBody>
          <a:bodyPr/>
          <a:lstStyle/>
          <a:p>
            <a:fld id="{C0396BF3-CBF5-46BB-943F-133BFC9EFB97}" type="slidenum">
              <a:rPr lang="fr-FR" smtClean="0"/>
              <a:t>3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4162636" y="772764"/>
            <a:ext cx="7112308" cy="532237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62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18" y="2203336"/>
            <a:ext cx="6970867" cy="4153014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D6790-6C6A-4264-BF2B-E3F20A7E0DC5}" type="datetime1">
              <a:rPr lang="fr-FR" smtClean="0"/>
              <a:t>20/06/2018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4</a:t>
            </a:fld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>
            <a:off x="8782780" y="93693"/>
            <a:ext cx="2974437" cy="3330735"/>
            <a:chOff x="8554180" y="576838"/>
            <a:chExt cx="2974437" cy="3330735"/>
          </a:xfrm>
        </p:grpSpPr>
        <p:grpSp>
          <p:nvGrpSpPr>
            <p:cNvPr id="7" name="Groupe 6"/>
            <p:cNvGrpSpPr/>
            <p:nvPr/>
          </p:nvGrpSpPr>
          <p:grpSpPr>
            <a:xfrm>
              <a:off x="8554180" y="576838"/>
              <a:ext cx="2751258" cy="3330735"/>
              <a:chOff x="3477355" y="548263"/>
              <a:chExt cx="2751258" cy="3330735"/>
            </a:xfrm>
          </p:grpSpPr>
          <p:pic>
            <p:nvPicPr>
              <p:cNvPr id="6" name="Picture 14">
                <a:extLst>
                  <a:ext uri="{FF2B5EF4-FFF2-40B4-BE49-F238E27FC236}">
                    <a16:creationId xmlns:a16="http://schemas.microsoft.com/office/drawing/2014/main" id="{BFD956B3-B958-48A8-A378-B1017C206C2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843844" y="548263"/>
                <a:ext cx="2384769" cy="2880738"/>
              </a:xfrm>
              <a:prstGeom prst="rect">
                <a:avLst/>
              </a:prstGeom>
            </p:spPr>
          </p:pic>
          <p:sp>
            <p:nvSpPr>
              <p:cNvPr id="5" name="Flèche courbée vers le haut 4"/>
              <p:cNvSpPr/>
              <p:nvPr/>
            </p:nvSpPr>
            <p:spPr>
              <a:xfrm>
                <a:off x="4413216" y="3533002"/>
                <a:ext cx="590550" cy="345996"/>
              </a:xfrm>
              <a:prstGeom prst="curvedUpArrow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Flèche courbée vers le haut 7"/>
              <p:cNvSpPr/>
              <p:nvPr/>
            </p:nvSpPr>
            <p:spPr>
              <a:xfrm rot="1948924">
                <a:off x="3477355" y="2868090"/>
                <a:ext cx="732978" cy="310706"/>
              </a:xfrm>
              <a:prstGeom prst="curvedUpArrow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Flèche courbée vers le haut 8"/>
            <p:cNvSpPr/>
            <p:nvPr/>
          </p:nvSpPr>
          <p:spPr>
            <a:xfrm rot="19011468">
              <a:off x="10750592" y="1306361"/>
              <a:ext cx="778025" cy="342900"/>
            </a:xfrm>
            <a:prstGeom prst="curvedUp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pPr algn="ctr"/>
            <a:r>
              <a:rPr lang="fr-FR" dirty="0" smtClean="0">
                <a:latin typeface="Calibri" panose="020F0502020204030204" pitchFamily="34" charset="0"/>
              </a:rPr>
              <a:t>VMC dans la maison</a:t>
            </a:r>
            <a:endParaRPr lang="fr-FR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6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smtClean="0">
                <a:latin typeface="Calibri" panose="020F0502020204030204" pitchFamily="34" charset="0"/>
              </a:rPr>
              <a:t>1,5 M d’éléments</a:t>
            </a:r>
            <a:br>
              <a:rPr lang="fr-FR" dirty="0" smtClean="0">
                <a:latin typeface="Calibri" panose="020F0502020204030204" pitchFamily="34" charset="0"/>
              </a:rPr>
            </a:br>
            <a:r>
              <a:rPr lang="fr-FR" dirty="0" smtClean="0">
                <a:latin typeface="Calibri" panose="020F0502020204030204" pitchFamily="34" charset="0"/>
              </a:rPr>
              <a:t/>
            </a:r>
            <a:br>
              <a:rPr lang="fr-FR" dirty="0" smtClean="0">
                <a:latin typeface="Calibri" panose="020F0502020204030204" pitchFamily="34" charset="0"/>
              </a:rPr>
            </a:br>
            <a:r>
              <a:rPr lang="fr-FR" dirty="0" smtClean="0">
                <a:latin typeface="Calibri" panose="020F0502020204030204" pitchFamily="34" charset="0"/>
              </a:rPr>
              <a:t>Très grande précision</a:t>
            </a:r>
            <a:endParaRPr lang="fr-FR" dirty="0">
              <a:latin typeface="Calibri" panose="020F0502020204030204" pitchFamily="34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1"/>
          <a:stretch/>
        </p:blipFill>
        <p:spPr>
          <a:xfrm>
            <a:off x="3210568" y="1042957"/>
            <a:ext cx="8618576" cy="5100053"/>
          </a:xfrm>
        </p:spPr>
      </p:pic>
      <p:sp>
        <p:nvSpPr>
          <p:cNvPr id="8" name="Ellipse 7"/>
          <p:cNvSpPr/>
          <p:nvPr/>
        </p:nvSpPr>
        <p:spPr>
          <a:xfrm>
            <a:off x="493485" y="2627086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442685" y="4231935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 flipV="1">
            <a:off x="3448512" y="986971"/>
            <a:ext cx="360347" cy="464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 flipV="1">
            <a:off x="3076740" y="986971"/>
            <a:ext cx="360347" cy="46443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1847-64BC-4D8C-960A-E4E13041306C}" type="datetime1">
              <a:rPr lang="fr-FR" smtClean="0"/>
              <a:t>20/06/2018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5</a:t>
            </a:fld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787888"/>
            <a:ext cx="1178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1</a:t>
            </a:r>
            <a:r>
              <a:rPr lang="fr-FR" sz="2000" baseline="30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er</a:t>
            </a:r>
            <a:r>
              <a:rPr lang="fr-FR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ENJEU</a:t>
            </a:r>
            <a:endParaRPr lang="fr-FR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45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latin typeface="Calibri" panose="020F0502020204030204" pitchFamily="34" charset="0"/>
              </a:rPr>
              <a:t>Cartographie des flux</a:t>
            </a:r>
            <a:endParaRPr lang="fr-FR" dirty="0">
              <a:latin typeface="Calibri" panose="020F0502020204030204" pitchFamily="34" charset="0"/>
            </a:endParaRPr>
          </a:p>
        </p:txBody>
      </p:sp>
      <p:pic>
        <p:nvPicPr>
          <p:cNvPr id="4" name="z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7225"/>
          <a:stretch/>
        </p:blipFill>
        <p:spPr>
          <a:xfrm>
            <a:off x="3927476" y="888322"/>
            <a:ext cx="7131050" cy="5063215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9EB8-CF1C-49C4-983E-315F49176E2A}" type="datetime1">
              <a:rPr lang="fr-FR" smtClean="0"/>
              <a:t>20/06/2018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6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0" y="787888"/>
            <a:ext cx="1178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1</a:t>
            </a:r>
            <a:r>
              <a:rPr lang="fr-FR" sz="2000" baseline="30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er</a:t>
            </a:r>
            <a:r>
              <a:rPr lang="fr-FR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ENJEU</a:t>
            </a:r>
            <a:endParaRPr lang="fr-FR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43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8359" y="882770"/>
            <a:ext cx="7162800" cy="50673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latin typeface="Calibri" panose="020F0502020204030204" pitchFamily="34" charset="0"/>
              </a:rPr>
              <a:t>Cartographie des flux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351C-1CCE-463A-84E2-51B35E50BCD3}" type="datetime1">
              <a:rPr lang="fr-FR" smtClean="0"/>
              <a:t>20/06/2018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7</a:t>
            </a:fld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 rot="20955399">
            <a:off x="9150620" y="483509"/>
            <a:ext cx="2601116" cy="2467298"/>
            <a:chOff x="8590569" y="442713"/>
            <a:chExt cx="2809029" cy="2664515"/>
          </a:xfrm>
        </p:grpSpPr>
        <p:sp>
          <p:nvSpPr>
            <p:cNvPr id="7" name="Ellipse 6"/>
            <p:cNvSpPr/>
            <p:nvPr/>
          </p:nvSpPr>
          <p:spPr>
            <a:xfrm>
              <a:off x="8662826" y="442713"/>
              <a:ext cx="2664515" cy="266451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latin typeface="Calibri" panose="020F0502020204030204" pitchFamily="34" charset="0"/>
              </a:endParaRP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8590569" y="1425974"/>
              <a:ext cx="2809029" cy="697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CONNECTÉ</a:t>
              </a:r>
              <a:endParaRPr lang="fr-FR" sz="36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0" y="787888"/>
            <a:ext cx="1178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1</a:t>
            </a:r>
            <a:r>
              <a:rPr lang="fr-FR" sz="2000" baseline="30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er</a:t>
            </a:r>
            <a:r>
              <a:rPr lang="fr-FR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ENJEU</a:t>
            </a:r>
            <a:endParaRPr lang="fr-FR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24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à coins arrondis 7"/>
          <p:cNvSpPr/>
          <p:nvPr/>
        </p:nvSpPr>
        <p:spPr>
          <a:xfrm>
            <a:off x="11531600" y="187500"/>
            <a:ext cx="520700" cy="64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11531600" y="5587500"/>
            <a:ext cx="522000" cy="108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42803">
            <a:off x="5015873" y="1290266"/>
            <a:ext cx="5021989" cy="42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515566" y="3128962"/>
            <a:ext cx="2234394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fr-FR" sz="3600" spc="-60" dirty="0">
                <a:solidFill>
                  <a:srgbClr val="FFFFFF"/>
                </a:solidFill>
                <a:latin typeface="Calibri" panose="020F0502020204030204" pitchFamily="34" charset="0"/>
                <a:ea typeface="+mj-ea"/>
                <a:cs typeface="+mj-cs"/>
              </a:rPr>
              <a:t>Déflecteurs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491FA-FE73-4834-878D-E2ECCEDA8255}" type="datetime1">
              <a:rPr lang="fr-FR" smtClean="0"/>
              <a:t>20/06/2018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8</a:t>
            </a:fld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0" y="787888"/>
            <a:ext cx="121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2</a:t>
            </a:r>
            <a:r>
              <a:rPr lang="fr-FR" sz="2000" baseline="30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nd</a:t>
            </a:r>
            <a:r>
              <a:rPr lang="fr-FR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ENJEU</a:t>
            </a:r>
            <a:endParaRPr lang="fr-FR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3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</a:rPr>
              <a:t>Variation de position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705" t="6829" r="6730" b="4565"/>
          <a:stretch/>
        </p:blipFill>
        <p:spPr>
          <a:xfrm rot="5400000">
            <a:off x="7925646" y="303213"/>
            <a:ext cx="3063289" cy="310294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6960" y="310338"/>
            <a:ext cx="4128312" cy="311409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3186" y="3852192"/>
            <a:ext cx="4104172" cy="2889003"/>
          </a:xfrm>
          <a:prstGeom prst="rect">
            <a:avLst/>
          </a:prstGeom>
        </p:spPr>
      </p:pic>
      <p:sp>
        <p:nvSpPr>
          <p:cNvPr id="11" name="Rectangle à coins arrondis 10"/>
          <p:cNvSpPr/>
          <p:nvPr/>
        </p:nvSpPr>
        <p:spPr>
          <a:xfrm>
            <a:off x="11531600" y="187500"/>
            <a:ext cx="520700" cy="64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1530300" y="4507500"/>
            <a:ext cx="522000" cy="21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B4FCE-1484-4B25-8EF7-EEED4E357527}" type="datetime1">
              <a:rPr lang="fr-FR" smtClean="0"/>
              <a:t>20/06/2018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96BF3-CBF5-46BB-943F-133BFC9EFB97}" type="slidenum">
              <a:rPr lang="fr-FR" smtClean="0"/>
              <a:t>9</a:t>
            </a:fld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0" y="787888"/>
            <a:ext cx="121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2</a:t>
            </a:r>
            <a:r>
              <a:rPr lang="fr-FR" sz="2000" baseline="30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nd</a:t>
            </a:r>
            <a:r>
              <a:rPr lang="fr-FR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ENJEU</a:t>
            </a:r>
            <a:endParaRPr lang="fr-FR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78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dre">
  <a:themeElements>
    <a:clrScheme name="Cadr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adr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ad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TM03457475[[fn=Cadre]]</Template>
  <TotalTime>232</TotalTime>
  <Words>86</Words>
  <Application>Microsoft Office PowerPoint</Application>
  <PresentationFormat>Grand écran</PresentationFormat>
  <Paragraphs>54</Paragraphs>
  <Slides>15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Calibri</vt:lpstr>
      <vt:lpstr>Corbel</vt:lpstr>
      <vt:lpstr>Wingdings 2</vt:lpstr>
      <vt:lpstr>Cadre</vt:lpstr>
      <vt:lpstr>OPTIMISATION  DE LA PERFORMANCE ÉNERGÉTIQUE D’UN SYSTÈME DE VENTILATION</vt:lpstr>
      <vt:lpstr>L’entreprise</vt:lpstr>
      <vt:lpstr>Présentation PowerPoint</vt:lpstr>
      <vt:lpstr>VMC dans la maison</vt:lpstr>
      <vt:lpstr>1,5 M d’éléments  Très grande précision</vt:lpstr>
      <vt:lpstr>Cartographie des flux</vt:lpstr>
      <vt:lpstr>Cartographie des flux</vt:lpstr>
      <vt:lpstr>Présentation PowerPoint</vt:lpstr>
      <vt:lpstr>Variation de position</vt:lpstr>
      <vt:lpstr>Variation d’angles</vt:lpstr>
      <vt:lpstr>Géométrie cylindrique</vt:lpstr>
      <vt:lpstr>Géométrie sphérique</vt:lpstr>
      <vt:lpstr>Géométrie sphérique inversée</vt:lpstr>
      <vt:lpstr>Géométrie sphérique inversée</vt:lpstr>
      <vt:lpstr>Produit connecté  Efficience </vt:lpstr>
    </vt:vector>
  </TitlesOfParts>
  <Company>INSA Lyon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Jules Troia</dc:creator>
  <cp:lastModifiedBy>Jules Troia</cp:lastModifiedBy>
  <cp:revision>26</cp:revision>
  <dcterms:created xsi:type="dcterms:W3CDTF">2018-06-19T14:33:51Z</dcterms:created>
  <dcterms:modified xsi:type="dcterms:W3CDTF">2018-06-20T09:30:02Z</dcterms:modified>
</cp:coreProperties>
</file>